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6" r:id="rId4"/>
  </p:sldMasterIdLst>
  <p:notesMasterIdLst>
    <p:notesMasterId r:id="rId40"/>
  </p:notesMasterIdLst>
  <p:sldIdLst>
    <p:sldId id="256" r:id="rId5"/>
    <p:sldId id="317" r:id="rId6"/>
    <p:sldId id="310" r:id="rId7"/>
    <p:sldId id="311" r:id="rId8"/>
    <p:sldId id="312" r:id="rId9"/>
    <p:sldId id="313" r:id="rId10"/>
    <p:sldId id="262" r:id="rId11"/>
    <p:sldId id="281" r:id="rId12"/>
    <p:sldId id="263" r:id="rId13"/>
    <p:sldId id="282" r:id="rId14"/>
    <p:sldId id="290" r:id="rId15"/>
    <p:sldId id="291" r:id="rId16"/>
    <p:sldId id="314" r:id="rId17"/>
    <p:sldId id="283" r:id="rId18"/>
    <p:sldId id="288" r:id="rId19"/>
    <p:sldId id="285" r:id="rId20"/>
    <p:sldId id="284" r:id="rId21"/>
    <p:sldId id="293" r:id="rId22"/>
    <p:sldId id="294" r:id="rId23"/>
    <p:sldId id="295" r:id="rId24"/>
    <p:sldId id="302" r:id="rId25"/>
    <p:sldId id="287" r:id="rId26"/>
    <p:sldId id="270" r:id="rId27"/>
    <p:sldId id="280" r:id="rId28"/>
    <p:sldId id="315" r:id="rId29"/>
    <p:sldId id="297" r:id="rId30"/>
    <p:sldId id="296" r:id="rId31"/>
    <p:sldId id="298" r:id="rId32"/>
    <p:sldId id="303" r:id="rId33"/>
    <p:sldId id="304" r:id="rId34"/>
    <p:sldId id="305" r:id="rId35"/>
    <p:sldId id="307" r:id="rId36"/>
    <p:sldId id="306" r:id="rId37"/>
    <p:sldId id="316" r:id="rId38"/>
    <p:sldId id="31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1AE0"/>
    <a:srgbClr val="2DD79A"/>
    <a:srgbClr val="00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 varScale="1">
        <p:scale>
          <a:sx n="81" d="100"/>
          <a:sy n="81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ED1F4-D10D-407B-A06D-5EDABD833C3C}" type="datetimeFigureOut">
              <a:rPr lang="pt-PT" smtClean="0"/>
              <a:t>07/11/2019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3700-417E-43CC-BC27-9609A9B0B48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313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700-417E-43CC-BC27-9609A9B0B487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170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700-417E-43CC-BC27-9609A9B0B487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4204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700-417E-43CC-BC27-9609A9B0B48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5265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700-417E-43CC-BC27-9609A9B0B487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2782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700-417E-43CC-BC27-9609A9B0B487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50951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700-417E-43CC-BC27-9609A9B0B487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19203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700-417E-43CC-BC27-9609A9B0B487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930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38DC-FFC4-42AE-B2FE-622F514DBD6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4632-CDA1-4B3A-926D-5B5DFFC33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80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38DC-FFC4-42AE-B2FE-622F514DBD6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4632-CDA1-4B3A-926D-5B5DFFC33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1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38DC-FFC4-42AE-B2FE-622F514DBD6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4632-CDA1-4B3A-926D-5B5DFFC33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7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38DC-FFC4-42AE-B2FE-622F514DBD6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4632-CDA1-4B3A-926D-5B5DFFC33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81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38DC-FFC4-42AE-B2FE-622F514DBD6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4632-CDA1-4B3A-926D-5B5DFFC33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5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38DC-FFC4-42AE-B2FE-622F514DBD6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4632-CDA1-4B3A-926D-5B5DFFC33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9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8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38DC-FFC4-42AE-B2FE-622F514DBD6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4632-CDA1-4B3A-926D-5B5DFFC33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68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38DC-FFC4-42AE-B2FE-622F514DBD6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4632-CDA1-4B3A-926D-5B5DFFC33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55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38DC-FFC4-42AE-B2FE-622F514DBD6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4632-CDA1-4B3A-926D-5B5DFFC33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22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09938DC-FFC4-42AE-B2FE-622F514DBD6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A4632-CDA1-4B3A-926D-5B5DFFC33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90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464EF62-A0FA-437B-B7AD-25754ACBD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5488" y="5585326"/>
            <a:ext cx="4017120" cy="1394820"/>
          </a:xfrm>
        </p:spPr>
        <p:txBody>
          <a:bodyPr>
            <a:normAutofit fontScale="85000" lnSpcReduction="20000"/>
          </a:bodyPr>
          <a:lstStyle/>
          <a:p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 Jorge</a:t>
            </a:r>
          </a:p>
          <a:p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Bruno Almeida</a:t>
            </a:r>
          </a:p>
          <a:p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Inês Aguiar</a:t>
            </a:r>
          </a:p>
          <a:p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Rita Abreu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6FF554-9B3C-4799-BDE6-C9997BD55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73542"/>
            <a:ext cx="8991600" cy="1645920"/>
          </a:xfrm>
        </p:spPr>
        <p:txBody>
          <a:bodyPr>
            <a:noAutofit/>
          </a:bodyPr>
          <a:lstStyle/>
          <a:p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</a:t>
            </a:r>
            <a:r>
              <a:rPr lang="es-E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THINKING</a:t>
            </a:r>
            <a:r>
              <a:rPr lang="es-E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</a:t>
            </a:r>
            <a:r>
              <a:rPr lang="es-E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COMMUNICATION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298E4D-380B-4A55-8FAE-A240E239B2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5206"/>
          <a:stretch/>
        </p:blipFill>
        <p:spPr bwMode="auto">
          <a:xfrm>
            <a:off x="306521" y="3345387"/>
            <a:ext cx="4305300" cy="151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8F8C3E6-32B5-4F70-AA4D-D5099B096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2" t="24737" r="9031" b="48263"/>
          <a:stretch/>
        </p:blipFill>
        <p:spPr bwMode="auto">
          <a:xfrm>
            <a:off x="4225488" y="3327577"/>
            <a:ext cx="3757039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BA382E-A384-47A1-8E67-85A0351A1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" t="50520" r="9090" b="26599"/>
          <a:stretch/>
        </p:blipFill>
        <p:spPr bwMode="auto">
          <a:xfrm>
            <a:off x="8135347" y="3345388"/>
            <a:ext cx="3757039" cy="139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531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74E17B86-7329-4136-BA75-8F46E08D0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48" r="10275"/>
          <a:stretch/>
        </p:blipFill>
        <p:spPr bwMode="auto">
          <a:xfrm>
            <a:off x="1757299" y="215900"/>
            <a:ext cx="8297057" cy="6426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75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>
            <a:extLst>
              <a:ext uri="{FF2B5EF4-FFF2-40B4-BE49-F238E27FC236}">
                <a16:creationId xmlns:a16="http://schemas.microsoft.com/office/drawing/2014/main" id="{3A3634FE-0595-4CBB-B47E-00AEBA599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50" t="2026" r="15936"/>
          <a:stretch/>
        </p:blipFill>
        <p:spPr>
          <a:xfrm>
            <a:off x="3761296" y="2119097"/>
            <a:ext cx="4864230" cy="4531347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62CC2ED3-DF02-4AC1-8B1A-93B86E610B73}"/>
              </a:ext>
            </a:extLst>
          </p:cNvPr>
          <p:cNvSpPr txBox="1">
            <a:spLocks/>
          </p:cNvSpPr>
          <p:nvPr/>
        </p:nvSpPr>
        <p:spPr>
          <a:xfrm>
            <a:off x="1741602" y="207556"/>
            <a:ext cx="8991600" cy="16459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NEUROCIÊNCIA</a:t>
            </a:r>
            <a:endParaRPr 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9528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a imagem com animal, estrela&#10;&#10;Descrição gerada automaticamente">
            <a:extLst>
              <a:ext uri="{FF2B5EF4-FFF2-40B4-BE49-F238E27FC236}">
                <a16:creationId xmlns:a16="http://schemas.microsoft.com/office/drawing/2014/main" id="{6B46B7B6-0D22-48F7-862E-4C809AFE1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2" r="-2" b="-2"/>
          <a:stretch/>
        </p:blipFill>
        <p:spPr bwMode="auto">
          <a:xfrm>
            <a:off x="321724" y="321732"/>
            <a:ext cx="5728548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ultado de imagem para neuroscience">
            <a:extLst>
              <a:ext uri="{FF2B5EF4-FFF2-40B4-BE49-F238E27FC236}">
                <a16:creationId xmlns:a16="http://schemas.microsoft.com/office/drawing/2014/main" id="{6C363C82-0D43-4301-86BC-E1FAE77F8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0" r="-2" b="-2"/>
          <a:stretch/>
        </p:blipFill>
        <p:spPr bwMode="auto">
          <a:xfrm>
            <a:off x="6612629" y="510115"/>
            <a:ext cx="5381243" cy="583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068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2CC2ED3-DF02-4AC1-8B1A-93B86E610B73}"/>
              </a:ext>
            </a:extLst>
          </p:cNvPr>
          <p:cNvSpPr txBox="1">
            <a:spLocks/>
          </p:cNvSpPr>
          <p:nvPr/>
        </p:nvSpPr>
        <p:spPr>
          <a:xfrm>
            <a:off x="1653702" y="207556"/>
            <a:ext cx="9079500" cy="16459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RELAÇÃO ENTRE VISUAL THINKING E COMUNICAÇÃO</a:t>
            </a:r>
            <a:endParaRPr lang="en-US" sz="4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FD9444-D200-4CD3-88A1-6726D037A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4" t="16385" r="30473"/>
          <a:stretch/>
        </p:blipFill>
        <p:spPr bwMode="auto">
          <a:xfrm>
            <a:off x="3974826" y="2795680"/>
            <a:ext cx="4830543" cy="312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37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B1A9A81-DB19-4E6C-B169-D312666E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8B47D5C-516B-4896-9736-ACE886C7C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4872" y="2510528"/>
            <a:ext cx="4486656" cy="1141497"/>
          </a:xfrm>
        </p:spPr>
        <p:txBody>
          <a:bodyPr>
            <a:noAutofit/>
          </a:bodyPr>
          <a:lstStyle/>
          <a:p>
            <a:r>
              <a:rPr lang="pt-PT" sz="32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 NASCIMENTO DE UMA PALAVRA</a:t>
            </a:r>
          </a:p>
        </p:txBody>
      </p:sp>
    </p:spTree>
    <p:extLst>
      <p:ext uri="{BB962C8B-B14F-4D97-AF65-F5344CB8AC3E}">
        <p14:creationId xmlns:p14="http://schemas.microsoft.com/office/powerpoint/2010/main" val="1865123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F87E528-BBD1-4417-B910-9C878BBC9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85D81E19-3FF4-4B09-A1D0-828C03708E09}"/>
              </a:ext>
            </a:extLst>
          </p:cNvPr>
          <p:cNvSpPr/>
          <p:nvPr/>
        </p:nvSpPr>
        <p:spPr>
          <a:xfrm>
            <a:off x="3668095" y="2899953"/>
            <a:ext cx="1722468" cy="1058091"/>
          </a:xfrm>
          <a:prstGeom prst="rightArrow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pt-PT" sz="2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14333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D3EDC75-CB18-42F5-BA44-CE993C6A0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14"/>
          <a:stretch/>
        </p:blipFill>
        <p:spPr>
          <a:xfrm>
            <a:off x="0" y="0"/>
            <a:ext cx="12286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2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D3EDC75-CB18-42F5-BA44-CE993C6A0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14"/>
          <a:stretch/>
        </p:blipFill>
        <p:spPr>
          <a:xfrm>
            <a:off x="0" y="0"/>
            <a:ext cx="12286689" cy="685800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38C27C53-9289-4FEE-A521-6F737072BC8D}"/>
              </a:ext>
            </a:extLst>
          </p:cNvPr>
          <p:cNvSpPr/>
          <p:nvPr/>
        </p:nvSpPr>
        <p:spPr>
          <a:xfrm>
            <a:off x="776807" y="2899954"/>
            <a:ext cx="1722468" cy="1058091"/>
          </a:xfrm>
          <a:prstGeom prst="rightArrow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pt-PT" b="1" dirty="0"/>
              <a:t>COZINHA</a:t>
            </a:r>
          </a:p>
        </p:txBody>
      </p:sp>
    </p:spTree>
    <p:extLst>
      <p:ext uri="{BB962C8B-B14F-4D97-AF65-F5344CB8AC3E}">
        <p14:creationId xmlns:p14="http://schemas.microsoft.com/office/powerpoint/2010/main" val="3888193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C62CD9E-9C83-40BA-A992-8D1B28135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28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C62CD9E-9C83-40BA-A992-8D1B28135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68CFF830-5FC0-48E1-A0EF-1D5559ECA911}"/>
              </a:ext>
            </a:extLst>
          </p:cNvPr>
          <p:cNvSpPr/>
          <p:nvPr/>
        </p:nvSpPr>
        <p:spPr>
          <a:xfrm>
            <a:off x="2580207" y="1496838"/>
            <a:ext cx="1722468" cy="1058091"/>
          </a:xfrm>
          <a:prstGeom prst="right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08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pt-PT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ENTRADA</a:t>
            </a:r>
          </a:p>
        </p:txBody>
      </p:sp>
    </p:spTree>
    <p:extLst>
      <p:ext uri="{BB962C8B-B14F-4D97-AF65-F5344CB8AC3E}">
        <p14:creationId xmlns:p14="http://schemas.microsoft.com/office/powerpoint/2010/main" val="121060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0B0DBF6-27C3-40AC-9FBE-AFF4DF62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1" y="2468360"/>
            <a:ext cx="12132297" cy="31019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4800" dirty="0"/>
              <a:t>Visual </a:t>
            </a:r>
            <a:r>
              <a:rPr lang="pt-PT" sz="4800" dirty="0" err="1"/>
              <a:t>Thinking</a:t>
            </a:r>
            <a:r>
              <a:rPr lang="pt-PT" sz="4800" dirty="0"/>
              <a:t> é uma visualização de dados que permite uma </a:t>
            </a:r>
            <a:r>
              <a:rPr lang="pt-PT" sz="4800" b="1" dirty="0"/>
              <a:t>comunicação</a:t>
            </a:r>
            <a:r>
              <a:rPr lang="pt-PT" sz="4800" dirty="0"/>
              <a:t> compreensiva.</a:t>
            </a:r>
          </a:p>
        </p:txBody>
      </p:sp>
    </p:spTree>
    <p:extLst>
      <p:ext uri="{BB962C8B-B14F-4D97-AF65-F5344CB8AC3E}">
        <p14:creationId xmlns:p14="http://schemas.microsoft.com/office/powerpoint/2010/main" val="3839254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C62CD9E-9C83-40BA-A992-8D1B28135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71"/>
          <a:stretch/>
        </p:blipFill>
        <p:spPr>
          <a:xfrm>
            <a:off x="850" y="0"/>
            <a:ext cx="12192000" cy="6858000"/>
          </a:xfrm>
          <a:prstGeom prst="rect">
            <a:avLst/>
          </a:prstGeom>
        </p:spPr>
      </p:pic>
      <p:sp>
        <p:nvSpPr>
          <p:cNvPr id="2" name="Bolha de Discurso: Oval 1">
            <a:extLst>
              <a:ext uri="{FF2B5EF4-FFF2-40B4-BE49-F238E27FC236}">
                <a16:creationId xmlns:a16="http://schemas.microsoft.com/office/drawing/2014/main" id="{146E9C29-1BB6-4876-83B5-D6BCF98270D8}"/>
              </a:ext>
            </a:extLst>
          </p:cNvPr>
          <p:cNvSpPr/>
          <p:nvPr/>
        </p:nvSpPr>
        <p:spPr>
          <a:xfrm flipH="1">
            <a:off x="6934200" y="2540000"/>
            <a:ext cx="5182450" cy="2159646"/>
          </a:xfrm>
          <a:prstGeom prst="wedgeEllipseCallout">
            <a:avLst>
              <a:gd name="adj1" fmla="val 22300"/>
              <a:gd name="adj2" fmla="val 61620"/>
            </a:avLst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words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unique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wordscapes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were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learned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son</a:t>
            </a:r>
            <a:r>
              <a:rPr lang="pt-PT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” 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4F6D4142-0FAE-44ED-8F42-2D466B78E171}"/>
              </a:ext>
            </a:extLst>
          </p:cNvPr>
          <p:cNvSpPr/>
          <p:nvPr/>
        </p:nvSpPr>
        <p:spPr>
          <a:xfrm>
            <a:off x="2580207" y="1496838"/>
            <a:ext cx="1722468" cy="1058091"/>
          </a:xfrm>
          <a:prstGeom prst="right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08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pt-PT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ENTRADA</a:t>
            </a:r>
          </a:p>
        </p:txBody>
      </p:sp>
    </p:spTree>
    <p:extLst>
      <p:ext uri="{BB962C8B-B14F-4D97-AF65-F5344CB8AC3E}">
        <p14:creationId xmlns:p14="http://schemas.microsoft.com/office/powerpoint/2010/main" val="2915055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F87E528-BBD1-4417-B910-9C878BBC9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85D81E19-3FF4-4B09-A1D0-828C03708E09}"/>
              </a:ext>
            </a:extLst>
          </p:cNvPr>
          <p:cNvSpPr/>
          <p:nvPr/>
        </p:nvSpPr>
        <p:spPr>
          <a:xfrm>
            <a:off x="3647552" y="2899953"/>
            <a:ext cx="1722468" cy="1058091"/>
          </a:xfrm>
          <a:prstGeom prst="rightArrow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pt-PT" sz="2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2F18BA51-E648-4138-AD8E-664EB7FA1189}"/>
              </a:ext>
            </a:extLst>
          </p:cNvPr>
          <p:cNvSpPr/>
          <p:nvPr/>
        </p:nvSpPr>
        <p:spPr>
          <a:xfrm>
            <a:off x="3647552" y="620537"/>
            <a:ext cx="1722468" cy="1058091"/>
          </a:xfrm>
          <a:prstGeom prst="right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0800000" scaled="1"/>
            <a:tileRect/>
          </a:gra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pt-PT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1300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4B3C033-E1C6-4585-8CD8-C7F2B24AB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38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4B3C033-E1C6-4585-8CD8-C7F2B24AB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6E157687-E729-49E2-843D-568CAEAE3549}"/>
              </a:ext>
            </a:extLst>
          </p:cNvPr>
          <p:cNvSpPr txBox="1">
            <a:spLocks/>
          </p:cNvSpPr>
          <p:nvPr/>
        </p:nvSpPr>
        <p:spPr>
          <a:xfrm>
            <a:off x="9283700" y="292100"/>
            <a:ext cx="2780937" cy="1015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PT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POPULAÇÃO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1D8B1C3-06DB-408D-8D61-94C3C883A1A9}"/>
              </a:ext>
            </a:extLst>
          </p:cNvPr>
          <p:cNvSpPr txBox="1">
            <a:spLocks/>
          </p:cNvSpPr>
          <p:nvPr/>
        </p:nvSpPr>
        <p:spPr>
          <a:xfrm>
            <a:off x="4381500" y="3255391"/>
            <a:ext cx="3927567" cy="753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6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COMENTÁRIOS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BAD3793-089E-4CB7-A9E0-4D8BD2B0D3B5}"/>
              </a:ext>
            </a:extLst>
          </p:cNvPr>
          <p:cNvSpPr txBox="1">
            <a:spLocks/>
          </p:cNvSpPr>
          <p:nvPr/>
        </p:nvSpPr>
        <p:spPr>
          <a:xfrm>
            <a:off x="-382485" y="5592191"/>
            <a:ext cx="3344852" cy="7536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MEDIA</a:t>
            </a:r>
          </a:p>
        </p:txBody>
      </p:sp>
    </p:spTree>
    <p:extLst>
      <p:ext uri="{BB962C8B-B14F-4D97-AF65-F5344CB8AC3E}">
        <p14:creationId xmlns:p14="http://schemas.microsoft.com/office/powerpoint/2010/main" val="1771006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8FBC840B-FEBA-4CF5-A0EE-8CC4CE94678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80DCAA6-80FB-4159-A2A3-5196F55CF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DAD0E9E-4C31-4475-95C8-6485A54FC060}"/>
                </a:ext>
              </a:extLst>
            </p:cNvPr>
            <p:cNvSpPr/>
            <p:nvPr/>
          </p:nvSpPr>
          <p:spPr>
            <a:xfrm>
              <a:off x="10744200" y="6045200"/>
              <a:ext cx="1447800" cy="812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512236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2CC2ED3-DF02-4AC1-8B1A-93B86E610B73}"/>
              </a:ext>
            </a:extLst>
          </p:cNvPr>
          <p:cNvSpPr txBox="1">
            <a:spLocks/>
          </p:cNvSpPr>
          <p:nvPr/>
        </p:nvSpPr>
        <p:spPr>
          <a:xfrm>
            <a:off x="1653702" y="207556"/>
            <a:ext cx="9079500" cy="16459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SCIENCE</a:t>
            </a:r>
            <a:endParaRPr lang="en-US" sz="4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275DB346-D913-4423-9A92-93CD145B8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67" y="2044317"/>
            <a:ext cx="5106570" cy="460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496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9C1FC3A8-6D55-4D3C-BE54-5926894806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20841266-F000-47D3-90DB-9E7533C12E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83CD4F-1AAB-42BE-80FB-94E6EF51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78" y="1416234"/>
            <a:ext cx="9381642" cy="527717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545E65EB-05B6-47E2-9C3F-8193FA23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64592"/>
            <a:ext cx="7729728" cy="1188720"/>
          </a:xfrm>
        </p:spPr>
        <p:txBody>
          <a:bodyPr>
            <a:noAutofit/>
          </a:bodyPr>
          <a:lstStyle/>
          <a:p>
            <a:r>
              <a:rPr lang="pt-PT" sz="3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LONGEST CASE STUDY ON HAPPINESS</a:t>
            </a:r>
          </a:p>
        </p:txBody>
      </p:sp>
    </p:spTree>
    <p:extLst>
      <p:ext uri="{BB962C8B-B14F-4D97-AF65-F5344CB8AC3E}">
        <p14:creationId xmlns:p14="http://schemas.microsoft.com/office/powerpoint/2010/main" val="3389251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4C477-142F-44A3-BE73-C983AE9F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64592"/>
            <a:ext cx="7729728" cy="1188720"/>
          </a:xfrm>
        </p:spPr>
        <p:txBody>
          <a:bodyPr>
            <a:noAutofit/>
          </a:bodyPr>
          <a:lstStyle/>
          <a:p>
            <a:r>
              <a:rPr lang="pt-PT" sz="3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“O MELHOR GRÁFICO ESTATÍSTICO”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FC95010-940D-4385-8447-CEE722E56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"/>
          <a:stretch/>
        </p:blipFill>
        <p:spPr bwMode="auto">
          <a:xfrm>
            <a:off x="440519" y="1416753"/>
            <a:ext cx="11310962" cy="54412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072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4C477-142F-44A3-BE73-C983AE9F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64592"/>
            <a:ext cx="7729728" cy="1188720"/>
          </a:xfrm>
        </p:spPr>
        <p:txBody>
          <a:bodyPr>
            <a:noAutofit/>
          </a:bodyPr>
          <a:lstStyle/>
          <a:p>
            <a:pPr algn="ctr"/>
            <a:r>
              <a:rPr lang="pt-PT" sz="3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MAPA DO SURTO DE CÓLERA</a:t>
            </a:r>
            <a:br>
              <a:rPr lang="pt-PT" sz="3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pt-PT" sz="3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 JOHN SNOW, 1854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2291E7F-6C70-498A-A8DD-2FFBE76B1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90" y="1397000"/>
            <a:ext cx="9671420" cy="54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232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cholera map">
            <a:extLst>
              <a:ext uri="{FF2B5EF4-FFF2-40B4-BE49-F238E27FC236}">
                <a16:creationId xmlns:a16="http://schemas.microsoft.com/office/drawing/2014/main" id="{D9851CDF-E34A-4903-A551-ED2CFD4F6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90" y="1397000"/>
            <a:ext cx="9671420" cy="54615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4A4C477-142F-44A3-BE73-C983AE9F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64592"/>
            <a:ext cx="7729728" cy="1188720"/>
          </a:xfrm>
        </p:spPr>
        <p:txBody>
          <a:bodyPr>
            <a:noAutofit/>
          </a:bodyPr>
          <a:lstStyle/>
          <a:p>
            <a:pPr algn="ctr"/>
            <a:r>
              <a:rPr lang="pt-PT" sz="3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MAPA DO SURTO DE CÓLERA</a:t>
            </a:r>
            <a:br>
              <a:rPr lang="pt-PT" sz="3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pt-PT" sz="3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 JOHN SNOW, 1854</a:t>
            </a:r>
          </a:p>
        </p:txBody>
      </p:sp>
    </p:spTree>
    <p:extLst>
      <p:ext uri="{BB962C8B-B14F-4D97-AF65-F5344CB8AC3E}">
        <p14:creationId xmlns:p14="http://schemas.microsoft.com/office/powerpoint/2010/main" val="1764151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 descr="Uma imagem com cão, exterior, pessoa, pequeno&#10;&#10;Descrição gerada com confiança muito alta">
            <a:extLst>
              <a:ext uri="{FF2B5EF4-FFF2-40B4-BE49-F238E27FC236}">
                <a16:creationId xmlns:a16="http://schemas.microsoft.com/office/drawing/2014/main" id="{CC9CD637-AC21-41CC-834A-A29688CA2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BF771C60-3A37-4BF2-A005-CD723424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441" y="5211399"/>
            <a:ext cx="8991600" cy="1645920"/>
          </a:xfr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“UMA IMAGEM VALE MAIS QUE MIL PALAVRAS”</a:t>
            </a:r>
            <a:endParaRPr lang="pt-PT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9715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4C477-142F-44A3-BE73-C983AE9F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64592"/>
            <a:ext cx="7729728" cy="1188720"/>
          </a:xfrm>
        </p:spPr>
        <p:txBody>
          <a:bodyPr>
            <a:noAutofit/>
          </a:bodyPr>
          <a:lstStyle/>
          <a:p>
            <a:pPr algn="ctr"/>
            <a:r>
              <a:rPr lang="pt-PT" sz="3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ERRADICAÇÃO DE POLIO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747F7-6AC2-4E0D-A7E3-CA0825F788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8"/>
          <a:stretch/>
        </p:blipFill>
        <p:spPr bwMode="auto">
          <a:xfrm>
            <a:off x="595488" y="1938417"/>
            <a:ext cx="5250549" cy="418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20B6032-FBDA-4506-8929-011CEFF58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9" r="3111"/>
          <a:stretch/>
        </p:blipFill>
        <p:spPr bwMode="auto">
          <a:xfrm>
            <a:off x="6304809" y="1938417"/>
            <a:ext cx="5250549" cy="41888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479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AA8373B-22CB-47B7-866C-72390D481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8" t="8746" r="14032" b="15269"/>
          <a:stretch/>
        </p:blipFill>
        <p:spPr>
          <a:xfrm>
            <a:off x="412173" y="0"/>
            <a:ext cx="11367654" cy="684816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0884C26-16FF-4A39-9A98-5A203F1C4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78" t="13560" r="16900" b="77788"/>
          <a:stretch/>
        </p:blipFill>
        <p:spPr>
          <a:xfrm>
            <a:off x="10658949" y="3249561"/>
            <a:ext cx="1120878" cy="77674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B06E2E1-9D81-445F-BE1E-897EBFBEA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78" t="13560" r="16900" b="77788"/>
          <a:stretch/>
        </p:blipFill>
        <p:spPr>
          <a:xfrm>
            <a:off x="412173" y="3249561"/>
            <a:ext cx="797195" cy="77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5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C6CDF2C8-0ED0-47A7-BE00-337DCF849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854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22BA7B9-5789-420A-A8C3-B4A25C19F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9" t="9463" r="15806" b="16990"/>
          <a:stretch/>
        </p:blipFill>
        <p:spPr>
          <a:xfrm>
            <a:off x="340894" y="0"/>
            <a:ext cx="11510211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702AF6-369C-4C5E-AC2F-FFE931B4E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78" t="13560" r="16900" b="77788"/>
          <a:stretch/>
        </p:blipFill>
        <p:spPr>
          <a:xfrm>
            <a:off x="340894" y="3305310"/>
            <a:ext cx="797195" cy="77674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1CF0849-9612-4BD9-B70B-02BDD7453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78" t="13560" r="16900" b="77788"/>
          <a:stretch/>
        </p:blipFill>
        <p:spPr>
          <a:xfrm>
            <a:off x="10693529" y="3305310"/>
            <a:ext cx="1120878" cy="77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73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Resultado de imagem para pinterest">
            <a:extLst>
              <a:ext uri="{FF2B5EF4-FFF2-40B4-BE49-F238E27FC236}">
                <a16:creationId xmlns:a16="http://schemas.microsoft.com/office/drawing/2014/main" id="{5F85B727-EA9D-41BB-9D47-046569FF1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549" y="839278"/>
            <a:ext cx="3122143" cy="208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Resultado de imagem para youtube">
            <a:extLst>
              <a:ext uri="{FF2B5EF4-FFF2-40B4-BE49-F238E27FC236}">
                <a16:creationId xmlns:a16="http://schemas.microsoft.com/office/drawing/2014/main" id="{2FF50C27-D1F8-4D9E-A249-95C2F9A66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3518" y="1274889"/>
            <a:ext cx="3252903" cy="121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Resultado de imagem para instagram">
            <a:extLst>
              <a:ext uri="{FF2B5EF4-FFF2-40B4-BE49-F238E27FC236}">
                <a16:creationId xmlns:a16="http://schemas.microsoft.com/office/drawing/2014/main" id="{0095F60A-7AEF-47DC-8EA2-8D5803A2E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0233" y="3748194"/>
            <a:ext cx="2549574" cy="247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Resultado de imagem para confused mind">
            <a:extLst>
              <a:ext uri="{FF2B5EF4-FFF2-40B4-BE49-F238E27FC236}">
                <a16:creationId xmlns:a16="http://schemas.microsoft.com/office/drawing/2014/main" id="{032315E4-9F64-4E0F-82CD-DF7B573A0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8" b="24890"/>
          <a:stretch/>
        </p:blipFill>
        <p:spPr bwMode="auto">
          <a:xfrm>
            <a:off x="4381676" y="2122031"/>
            <a:ext cx="3252903" cy="262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Resultado de imagem para facebook logo">
            <a:extLst>
              <a:ext uri="{FF2B5EF4-FFF2-40B4-BE49-F238E27FC236}">
                <a16:creationId xmlns:a16="http://schemas.microsoft.com/office/drawing/2014/main" id="{EC0A1EA8-A59D-4B34-A91B-AD94F601E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3518" y="4377609"/>
            <a:ext cx="3252903" cy="121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919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0B0DBF6-27C3-40AC-9FBE-AFF4DF62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32096" y="1950334"/>
            <a:ext cx="3104317" cy="3281542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t-PT" sz="4800" dirty="0"/>
              <a:t>visualização de dados que permite uma comunicação compreensiva.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AF97D5-7C22-4F92-B434-C86A98B6E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 t="22978" r="6225" b="8652"/>
          <a:stretch/>
        </p:blipFill>
        <p:spPr bwMode="auto">
          <a:xfrm>
            <a:off x="2972222" y="1353312"/>
            <a:ext cx="5929826" cy="442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A1F9769-A134-4A5D-B186-4211BEF8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64592"/>
            <a:ext cx="7729728" cy="1188720"/>
          </a:xfrm>
        </p:spPr>
        <p:txBody>
          <a:bodyPr>
            <a:noAutofit/>
          </a:bodyPr>
          <a:lstStyle/>
          <a:p>
            <a:pPr algn="ctr"/>
            <a:r>
              <a:rPr lang="pt-PT" sz="3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 THINKING TOOLKIT</a:t>
            </a:r>
          </a:p>
        </p:txBody>
      </p:sp>
    </p:spTree>
    <p:extLst>
      <p:ext uri="{BB962C8B-B14F-4D97-AF65-F5344CB8AC3E}">
        <p14:creationId xmlns:p14="http://schemas.microsoft.com/office/powerpoint/2010/main" val="1300939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esultado de imagem para visual thinking">
            <a:extLst>
              <a:ext uri="{FF2B5EF4-FFF2-40B4-BE49-F238E27FC236}">
                <a16:creationId xmlns:a16="http://schemas.microsoft.com/office/drawing/2014/main" id="{1A1F275F-29AD-46DB-BE28-95D5D2B60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8476"/>
          <a:stretch/>
        </p:blipFill>
        <p:spPr bwMode="auto">
          <a:xfrm>
            <a:off x="78995" y="137989"/>
            <a:ext cx="12146889" cy="673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604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2F7F7-1AB8-49E1-9374-22DFFD1C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COMO DESPERTAR O PENSAMENTO VISUAL</a:t>
            </a:r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188B23C6-DBBA-469D-A597-23A808D80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346" y="3033072"/>
            <a:ext cx="3029489" cy="2584331"/>
          </a:xfrm>
        </p:spPr>
      </p:pic>
      <p:pic>
        <p:nvPicPr>
          <p:cNvPr id="4" name="Imagem 4" descr="Uma imagem com alimentação, mesa, chávena, café&#10;&#10;Descrição gerada com confiança muito alta">
            <a:extLst>
              <a:ext uri="{FF2B5EF4-FFF2-40B4-BE49-F238E27FC236}">
                <a16:creationId xmlns:a16="http://schemas.microsoft.com/office/drawing/2014/main" id="{6BA7D011-303B-49BE-B23E-F7D1201F7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011" y="3033072"/>
            <a:ext cx="4960443" cy="25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2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14F1648F-EDA7-46C1-B666-712D70001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" y="58183"/>
            <a:ext cx="12099016" cy="67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15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Create Pictographs and Icon Arrays in Visme-2 pictograph maker">
            <a:extLst>
              <a:ext uri="{FF2B5EF4-FFF2-40B4-BE49-F238E27FC236}">
                <a16:creationId xmlns:a16="http://schemas.microsoft.com/office/drawing/2014/main" id="{67598E24-2A84-41E7-A98F-645B54B05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0" t="4464" r="949" b="11904"/>
          <a:stretch/>
        </p:blipFill>
        <p:spPr bwMode="auto">
          <a:xfrm>
            <a:off x="0" y="0"/>
            <a:ext cx="12589373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899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Resultado de imagem para sorting cards gif insertion sort">
            <a:extLst>
              <a:ext uri="{FF2B5EF4-FFF2-40B4-BE49-F238E27FC236}">
                <a16:creationId xmlns:a16="http://schemas.microsoft.com/office/drawing/2014/main" id="{DAB197E2-F0E7-458D-9D4F-86AA98DD0B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631" y="396686"/>
            <a:ext cx="8086169" cy="60646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319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car motor diagram">
            <a:extLst>
              <a:ext uri="{FF2B5EF4-FFF2-40B4-BE49-F238E27FC236}">
                <a16:creationId xmlns:a16="http://schemas.microsoft.com/office/drawing/2014/main" id="{3DCA69F4-145C-461F-AE96-564A0DEE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44" y="-242548"/>
            <a:ext cx="9228841" cy="689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28946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co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o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o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F3B0A34CE68E044886C243D65949A98" ma:contentTypeVersion="2" ma:contentTypeDescription="Criar um novo documento." ma:contentTypeScope="" ma:versionID="2d1ecf75fa2978501827cc9e3d470037">
  <xsd:schema xmlns:xsd="http://www.w3.org/2001/XMLSchema" xmlns:xs="http://www.w3.org/2001/XMLSchema" xmlns:p="http://schemas.microsoft.com/office/2006/metadata/properties" xmlns:ns3="05952a94-1a4b-4c5e-9123-d5e5cf396a8e" targetNamespace="http://schemas.microsoft.com/office/2006/metadata/properties" ma:root="true" ma:fieldsID="8267c74fa2ca6e0c03b25329f1736161" ns3:_="">
    <xsd:import namespace="05952a94-1a4b-4c5e-9123-d5e5cf396a8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952a94-1a4b-4c5e-9123-d5e5cf396a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2B87DE-AE87-435C-A29C-0A7A6AC8CFAA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05952a94-1a4b-4c5e-9123-d5e5cf396a8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0C20BB-310E-4996-82C9-015294BA39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BDD783-2228-40DD-A67A-7B3A1D4E1690}">
  <ds:schemaRefs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05952a94-1a4b-4c5e-9123-d5e5cf396a8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121</Words>
  <Application>Microsoft Office PowerPoint</Application>
  <PresentationFormat>Ecrã Panorâmico</PresentationFormat>
  <Paragraphs>33</Paragraphs>
  <Slides>35</Slides>
  <Notes>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35</vt:i4>
      </vt:variant>
    </vt:vector>
  </HeadingPairs>
  <TitlesOfParts>
    <vt:vector size="39" baseType="lpstr">
      <vt:lpstr>Arial</vt:lpstr>
      <vt:lpstr>Calibri</vt:lpstr>
      <vt:lpstr>Gill Sans MT</vt:lpstr>
      <vt:lpstr>Pacote</vt:lpstr>
      <vt:lpstr>VISUAL THINKING AND COMMUNICATION</vt:lpstr>
      <vt:lpstr>Apresentação do PowerPoint</vt:lpstr>
      <vt:lpstr>“UMA IMAGEM VALE MAIS QUE MIL PALAVRAS”</vt:lpstr>
      <vt:lpstr>Apresentação do PowerPoint</vt:lpstr>
      <vt:lpstr>COMO DESPERTAR O PENSAMENTO VISUAL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NASCIMENTO DE UMA PALAVRA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LONGEST CASE STUDY ON HAPPINESS</vt:lpstr>
      <vt:lpstr>“O MELHOR GRÁFICO ESTATÍSTICO”</vt:lpstr>
      <vt:lpstr>MAPA DO SURTO DE CÓLERA DE JOHN SNOW, 1854</vt:lpstr>
      <vt:lpstr>MAPA DO SURTO DE CÓLERA DE JOHN SNOW, 1854</vt:lpstr>
      <vt:lpstr>ERRADICAÇÃO DE POLIO</vt:lpstr>
      <vt:lpstr>Apresentação do PowerPoint</vt:lpstr>
      <vt:lpstr>Apresentação do PowerPoint</vt:lpstr>
      <vt:lpstr>Apresentação do PowerPoint</vt:lpstr>
      <vt:lpstr>Apresentação do PowerPoint</vt:lpstr>
      <vt:lpstr>VISUAL THINKING TOOLKIT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THINKING AND COMMUNICATION</dc:title>
  <dc:creator>Inês Aguiar</dc:creator>
  <cp:lastModifiedBy>Inês Aguiar</cp:lastModifiedBy>
  <cp:revision>7</cp:revision>
  <dcterms:created xsi:type="dcterms:W3CDTF">2019-11-04T10:17:43Z</dcterms:created>
  <dcterms:modified xsi:type="dcterms:W3CDTF">2019-11-07T15:27:05Z</dcterms:modified>
</cp:coreProperties>
</file>